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5"/>
  </p:notesMasterIdLst>
  <p:sldIdLst>
    <p:sldId id="301" r:id="rId2"/>
    <p:sldId id="265" r:id="rId3"/>
    <p:sldId id="417" r:id="rId4"/>
    <p:sldId id="438" r:id="rId5"/>
    <p:sldId id="439" r:id="rId6"/>
    <p:sldId id="440" r:id="rId7"/>
    <p:sldId id="441" r:id="rId8"/>
    <p:sldId id="442" r:id="rId9"/>
    <p:sldId id="445" r:id="rId10"/>
    <p:sldId id="446" r:id="rId11"/>
    <p:sldId id="443" r:id="rId12"/>
    <p:sldId id="447" r:id="rId13"/>
    <p:sldId id="455" r:id="rId14"/>
    <p:sldId id="456" r:id="rId15"/>
    <p:sldId id="444" r:id="rId16"/>
    <p:sldId id="448" r:id="rId17"/>
    <p:sldId id="436" r:id="rId18"/>
    <p:sldId id="449" r:id="rId19"/>
    <p:sldId id="450" r:id="rId20"/>
    <p:sldId id="454" r:id="rId21"/>
    <p:sldId id="437" r:id="rId22"/>
    <p:sldId id="451" r:id="rId23"/>
    <p:sldId id="452" r:id="rId24"/>
    <p:sldId id="453" r:id="rId25"/>
    <p:sldId id="457" r:id="rId26"/>
    <p:sldId id="459" r:id="rId27"/>
    <p:sldId id="458" r:id="rId28"/>
    <p:sldId id="460" r:id="rId29"/>
    <p:sldId id="461" r:id="rId30"/>
    <p:sldId id="428" r:id="rId31"/>
    <p:sldId id="462" r:id="rId32"/>
    <p:sldId id="463" r:id="rId33"/>
    <p:sldId id="464" r:id="rId34"/>
    <p:sldId id="465" r:id="rId35"/>
    <p:sldId id="466" r:id="rId36"/>
    <p:sldId id="467" r:id="rId37"/>
    <p:sldId id="468" r:id="rId38"/>
    <p:sldId id="469" r:id="rId39"/>
    <p:sldId id="470" r:id="rId40"/>
    <p:sldId id="471" r:id="rId41"/>
    <p:sldId id="472" r:id="rId42"/>
    <p:sldId id="473" r:id="rId43"/>
    <p:sldId id="474" r:id="rId44"/>
    <p:sldId id="475" r:id="rId45"/>
    <p:sldId id="476" r:id="rId46"/>
    <p:sldId id="477" r:id="rId47"/>
    <p:sldId id="478" r:id="rId48"/>
    <p:sldId id="479" r:id="rId49"/>
    <p:sldId id="480" r:id="rId50"/>
    <p:sldId id="481" r:id="rId51"/>
    <p:sldId id="482" r:id="rId52"/>
    <p:sldId id="483" r:id="rId53"/>
    <p:sldId id="484" r:id="rId54"/>
    <p:sldId id="485" r:id="rId55"/>
    <p:sldId id="486" r:id="rId56"/>
    <p:sldId id="487" r:id="rId57"/>
    <p:sldId id="488" r:id="rId58"/>
    <p:sldId id="489" r:id="rId59"/>
    <p:sldId id="490" r:id="rId60"/>
    <p:sldId id="491" r:id="rId61"/>
    <p:sldId id="492" r:id="rId62"/>
    <p:sldId id="493" r:id="rId63"/>
    <p:sldId id="494" r:id="rId64"/>
  </p:sldIdLst>
  <p:sldSz cx="12192000" cy="6858000"/>
  <p:notesSz cx="6858000" cy="9144000"/>
  <p:embeddedFontLst>
    <p:embeddedFont>
      <p:font typeface="Cambria Math" panose="02040503050406030204" pitchFamily="18" charset="0"/>
      <p:regular r:id="rId66"/>
    </p:embeddedFont>
    <p:embeddedFont>
      <p:font typeface="Lato" panose="020F0502020204030203" pitchFamily="34" charset="0"/>
      <p:regular r:id="rId67"/>
      <p:bold r:id="rId68"/>
      <p:italic r:id="rId69"/>
      <p:boldItalic r:id="rId70"/>
    </p:embeddedFont>
    <p:embeddedFont>
      <p:font typeface="Lato Light" panose="020F0302020204030204" pitchFamily="34" charset="0"/>
      <p:regular r:id="rId71"/>
      <p:bold r:id="rId72"/>
      <p:italic r:id="rId73"/>
      <p:boldItalic r:id="rId74"/>
    </p:embeddedFont>
    <p:embeddedFont>
      <p:font typeface="Roboto Slab" pitchFamily="2" charset="0"/>
      <p:regular r:id="rId75"/>
      <p:bold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7" roundtripDataSignature="AMtx7mh8+V1nZDCJuCgwzr3Qy4Uygyy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7C074C-A82D-4799-AD4D-ECD6B58B4DEF}">
  <a:tblStyle styleId="{947C074C-A82D-4799-AD4D-ECD6B58B4DEF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6E7"/>
          </a:solidFill>
        </a:fill>
      </a:tcStyle>
    </a:wholeTbl>
    <a:band1H>
      <a:tcTxStyle/>
      <a:tcStyle>
        <a:tcBdr/>
        <a:fill>
          <a:solidFill>
            <a:srgbClr val="EA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A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65"/>
    <p:restoredTop sz="94685"/>
  </p:normalViewPr>
  <p:slideViewPr>
    <p:cSldViewPr snapToGrid="0">
      <p:cViewPr varScale="1">
        <p:scale>
          <a:sx n="80" d="100"/>
          <a:sy n="80" d="100"/>
        </p:scale>
        <p:origin x="208" y="1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9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77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section headers to chunk content in your presentation.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the same style of section header throughout your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407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1539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8136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444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56519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47533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4395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999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46723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87074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9102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33811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61231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73474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98305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7818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3967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02589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2968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10805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926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2294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273327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43F15466-DD5B-D15B-19EC-3B577023E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89366D07-0ECA-395C-9774-235A38D94B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52021143-088A-B9EC-C2A6-A9F4C89130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85607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79B03A02-5316-BA2B-FB74-4592662CF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3DB2B88-23FE-B2E3-9E41-61192167AD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3F453B93-A835-E7E4-A43F-BA457AE9CC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0335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194F984F-1E2A-D52A-6939-2DA5CE938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78A5F7D8-65B2-A428-7CB2-80C384DC2C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B737C7D1-0411-8DA0-C89B-C6FCB9394D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02604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0313260E-8A8B-A0EC-2CE7-7ADE7A11B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8CA0858D-E2F9-9264-56A0-0ADCDD85CA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CD48F98C-C7D7-DA4E-7AC5-21DF4581EB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340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0C02F045-CA72-B452-4EA0-C9702348E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6E1FD124-50E0-0F2B-CC87-4ED0BEC02B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D4554492-5B7D-D4AC-84BD-C3BC3B76D4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97043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8A7CB3F7-98A0-DC31-F6DE-2BB30E99B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B5389B3A-17A4-C771-4A78-9B9BA658F3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21AE64CA-34F6-93D0-DD2A-BB95AE1445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78985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C717CDBC-BD8B-247E-DA94-A1EA76B3A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3FE4E8CC-CB02-84AE-8FDD-07C1249843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AC6D04D2-849A-73DD-C52B-EBB52FE1E0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5978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7AC617EC-948B-A022-B758-9F33AADF1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9282C0B9-C8E5-868B-C896-09CE9FC181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CA53F785-AB52-DC7A-CFC7-AD2BCFED6B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3878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0906E6D9-91A0-6D4D-8D17-4416CE714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2CE5C1F-F69B-0410-A32A-3E5ECA9A43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A7F847CE-2EEC-FFA2-5B58-81F01FF195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519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19036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40A7417E-528B-2FE6-C1C7-C8D450669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F4168B20-1B89-CD97-01C1-7C43F27A33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50CCE52-806C-E51F-404F-87A9CD6458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52496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D4D3C811-F765-BB67-11E4-6129DE6E4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03618A1A-EE14-CE82-5384-B3005E9DA7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770839C8-6CA1-5FCA-43EE-CEFDC13DD8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05025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8A869195-396F-E45C-1B80-49D857AA4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53708ED7-BEFE-7544-E0C4-F29FB7D0DD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0834BCC5-0B6E-BC21-12F6-C69042863D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48198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400528C3-67A2-C813-77F1-1AFAA6B6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9DA5D2AE-861D-D9CF-7629-87E116DA09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0754AC4E-6207-5D02-6ECC-56E0502455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68273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C055AA46-A38E-5401-A8C2-C446B51AB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F8AF8DDB-D8C8-29CC-1DD9-E6452A4133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81701895-1F12-FA5F-B8DF-80C050F14E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35269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BD4CBB54-AD0A-CB9C-935B-25E2CD3E2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39242CD2-2B78-FB8C-E6CC-467037553E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41F40911-417D-FBDB-BC27-356DE36D85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99175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D60C4890-5E73-EA78-576E-097F351C8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5384E3D1-2BE7-C8D2-78C8-A38017D453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BBC2EC9B-2FFB-43E4-A95D-679D56A6AC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35294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96ADC5B6-11A8-B7F6-BF04-168445FA1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B30D9516-A341-669F-F0B4-E1D0DDBD30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E9D4B322-60F9-002E-ED8C-3B7BC5B911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411479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DFC051-F31D-7F92-E27D-16CE6B4A3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E3D67104-9C01-D522-6A5E-9DC617C072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B22A1077-7BAB-57C4-ED6E-817BA6A543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35699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ACF068EB-5367-62D0-9347-A5CBDB7DD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6E0685A3-8F7C-1AE4-4D34-F706AFEF0D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842AA6AF-6A78-0E6D-0814-7F0C305DF4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62605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3340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899CD80-AEEE-6BAF-5C2A-6A51B8EBB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A4553441-07A3-8FB9-2BD6-9D4C180311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64053261-C947-0B33-8A2C-BB6154773B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74837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6688DAFC-99D0-02CD-8B59-066F694F3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6547E884-22C3-731C-8E44-9DF55FE2DB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A7BA0799-0FB3-E2C6-0620-EB1B836D32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84413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9EDC9F32-9E7B-344A-A44D-AAC8EB71C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8FF49478-B839-FD35-45C0-46D1DD9F2D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0B29D8F-785D-6623-A6F5-DCDFF438AB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09709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22AC4617-4E67-0177-9991-3F71DBA5C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EA9B459D-8FA3-A2F9-C7E1-ADAE96D775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85F63F8-8872-1C6E-E34A-0D4F45B304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88765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491FC884-23B8-4416-A344-94FA6008C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0A302504-6DD2-EDAF-F522-20E5783D40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86989093-71F3-7823-2533-B226BCF3F1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88144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3C6F4275-AD71-17E9-DDF9-8C13829B4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BB7E0252-212B-8B78-84D5-DD647A6448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3DA2B98C-3D63-11C1-8506-4DE723D239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88361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CE1CBDE0-F4EA-677C-5DD8-90FED6366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1EF9C6C6-025E-D0A9-7F69-62BBB3D749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F2705AFA-83E0-2C7C-7A0B-582E8FD856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71774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9DA9F7D1-226F-49FF-C287-8A731CDC7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7FB8DF81-E3F8-F3B2-7BE3-1F165C2680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26E1818B-2163-FDAE-7CA0-D25981E834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859097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C6EEA881-F356-9807-929D-D00ADD551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38D0E5B6-3DD2-ABFD-E6A8-72F39D5D24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D1C65543-4804-C128-0FEF-D954E3A46D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375019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>
          <a:extLst>
            <a:ext uri="{FF2B5EF4-FFF2-40B4-BE49-F238E27FC236}">
              <a16:creationId xmlns:a16="http://schemas.microsoft.com/office/drawing/2014/main" id="{7FEE9C34-0D39-B015-F7A6-C9D1D7FBF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>
            <a:extLst>
              <a:ext uri="{FF2B5EF4-FFF2-40B4-BE49-F238E27FC236}">
                <a16:creationId xmlns:a16="http://schemas.microsoft.com/office/drawing/2014/main" id="{409EA1E7-275C-43D8-FD2C-F9E9FE86C3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>
            <a:extLst>
              <a:ext uri="{FF2B5EF4-FFF2-40B4-BE49-F238E27FC236}">
                <a16:creationId xmlns:a16="http://schemas.microsoft.com/office/drawing/2014/main" id="{0DE39CC6-7AC8-400F-3517-E3CE6F832A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09085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470828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988FB2F4-CB8A-9A41-77E5-DFB8694DB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D1D2CDB5-6909-B588-13AD-6B9DDFA1F5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C174173-0F87-12A0-7B0D-FB537E9C87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799215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818EB4F0-38C5-AE2D-1156-CB0DED4F7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E01E3D0B-49A3-9ABC-7BEB-E222F10436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D843BECC-4642-6394-BA83-6A461C73A9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744428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9673ED3E-2AB9-9E00-E837-5C439F25F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A6DEAC88-93AB-CA4B-687F-B504442C47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53CD276D-E85B-ED30-B6F6-47E918675C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103745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>
          <a:extLst>
            <a:ext uri="{FF2B5EF4-FFF2-40B4-BE49-F238E27FC236}">
              <a16:creationId xmlns:a16="http://schemas.microsoft.com/office/drawing/2014/main" id="{40BEADCF-D4A4-4077-FF6C-4E822CEE4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>
            <a:extLst>
              <a:ext uri="{FF2B5EF4-FFF2-40B4-BE49-F238E27FC236}">
                <a16:creationId xmlns:a16="http://schemas.microsoft.com/office/drawing/2014/main" id="{5A5B8941-C33C-1269-E7DC-83648A09A3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>
            <a:extLst>
              <a:ext uri="{FF2B5EF4-FFF2-40B4-BE49-F238E27FC236}">
                <a16:creationId xmlns:a16="http://schemas.microsoft.com/office/drawing/2014/main" id="{2F854ED4-B003-8FD2-FB98-EBE518D033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7961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3701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2927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_White">
  <p:cSld name="6_Title Slide_Whi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4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  <a:defRPr sz="4800" b="0"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54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092" y="1369995"/>
            <a:ext cx="1016000" cy="110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_Red">
  <p:cSld name="2_Section Header_Red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2000"/>
              <a:buNone/>
              <a:defRPr sz="2000">
                <a:solidFill>
                  <a:srgbClr val="D588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800"/>
              <a:buNone/>
              <a:defRPr sz="1800">
                <a:solidFill>
                  <a:srgbClr val="D588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68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_Red">
  <p:cSld name="8_Title Slide_Red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" name="Google Shape;70;p56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  <a:defRPr sz="4800" b="0">
                <a:solidFill>
                  <a:schemeClr val="accent6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6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5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73" name="Google Shape;73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953" y="1421961"/>
            <a:ext cx="750278" cy="10572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3380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1" r:id="rId3"/>
    <p:sldLayoutId id="214748367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40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65.png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</a:pPr>
            <a:r>
              <a:rPr lang="en-US" dirty="0"/>
              <a:t>Module 0</a:t>
            </a:r>
            <a:endParaRPr dirty="0"/>
          </a:p>
        </p:txBody>
      </p:sp>
      <p:sp>
        <p:nvSpPr>
          <p:cNvPr id="407" name="Google Shape;407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Matrix / Tensor Algebra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D9405-87A7-F83C-5789-BC0A8AB5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998306"/>
            <a:ext cx="1714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Vectors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9A1AF635-8916-04A4-1082-00E8A2406C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-apple-system"/>
              </a:rPr>
              <a:t>A vector is an object that has both a magnitude and a direction. In mathematics and physics, vector is a term that refers to some quantities that cannot be expressed by a single number (a scalar).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45F18E7-7135-A49B-C0F3-9893B1901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292" y="4102322"/>
            <a:ext cx="1317513" cy="173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AD936BA-AE0B-1180-734E-0E23C2AEB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948" y="3315434"/>
            <a:ext cx="6147149" cy="33038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3B0D5B-A978-8FDB-FB03-86E59AC322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548109"/>
            <a:ext cx="801318" cy="80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29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Vectors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9A1AF635-8916-04A4-1082-00E8A2406C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latin typeface="-apple-system"/>
              </a:rPr>
              <a:t>Adding vectors means adding the individual elements.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-apple-system"/>
              </a:rPr>
              <a:t>Multiplying vectors by scalars means multiplying each element by scalar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b="0" i="0" dirty="0">
              <a:effectLst/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A68F5C-B194-B52B-A1EB-B1354C720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753" y="644806"/>
            <a:ext cx="713636" cy="76461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45F18E7-7135-A49B-C0F3-9893B1901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1433" y="3203389"/>
            <a:ext cx="1317513" cy="173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F6ADA4E-7C2C-6C0E-74F1-FC83C1F03D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537" y="2860067"/>
            <a:ext cx="7772400" cy="302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67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Vectors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9A1AF635-8916-04A4-1082-00E8A2406C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latin typeface="-apple-system"/>
              </a:rPr>
              <a:t>Adding vectors means adding the individual elements.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-apple-system"/>
              </a:rPr>
              <a:t>Multiplying vectors by scalars means multiplying each element by scalar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b="0" i="0" dirty="0">
              <a:effectLst/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45F18E7-7135-A49B-C0F3-9893B1901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1433" y="3203389"/>
            <a:ext cx="1317513" cy="173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61E570-D16D-08F2-6C1E-5B8752C9D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597" y="2863659"/>
            <a:ext cx="7772400" cy="2766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8DCC35-5420-D1DC-3B74-F8E8A2226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548109"/>
            <a:ext cx="801318" cy="80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85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Vectors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9A1AF635-8916-04A4-1082-00E8A2406C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latin typeface="-apple-system"/>
              </a:rPr>
              <a:t>The transpose of a vector changes a column vector to a row vector or vice versa.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A68F5C-B194-B52B-A1EB-B1354C720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753" y="644806"/>
            <a:ext cx="713636" cy="7646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C34E17-40A9-2030-32D5-1B8283720F89}"/>
                  </a:ext>
                </a:extLst>
              </p:cNvPr>
              <p:cNvSpPr txBox="1"/>
              <p:nvPr/>
            </p:nvSpPr>
            <p:spPr>
              <a:xfrm>
                <a:off x="7107845" y="2635289"/>
                <a:ext cx="1587742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C34E17-40A9-2030-32D5-1B8283720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845" y="2635289"/>
                <a:ext cx="1587742" cy="1587422"/>
              </a:xfrm>
              <a:prstGeom prst="rect">
                <a:avLst/>
              </a:prstGeom>
              <a:blipFill>
                <a:blip r:embed="rId4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0CAC43-3E4B-63F7-2BE0-10B5FE69FAC7}"/>
                  </a:ext>
                </a:extLst>
              </p:cNvPr>
              <p:cNvSpPr txBox="1"/>
              <p:nvPr/>
            </p:nvSpPr>
            <p:spPr>
              <a:xfrm>
                <a:off x="7107845" y="4916986"/>
                <a:ext cx="369755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0CAC43-3E4B-63F7-2BE0-10B5FE69F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845" y="4916986"/>
                <a:ext cx="3697551" cy="430887"/>
              </a:xfrm>
              <a:prstGeom prst="rect">
                <a:avLst/>
              </a:prstGeom>
              <a:blipFill>
                <a:blip r:embed="rId5"/>
                <a:stretch>
                  <a:fillRect l="-341" t="-17647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2E26E376-4EF1-5917-F47A-D4CDF7EF49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746" y="2866391"/>
            <a:ext cx="5161220" cy="368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57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Vectors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9A1AF635-8916-04A4-1082-00E8A2406C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latin typeface="-apple-system"/>
              </a:rPr>
              <a:t>The transpose of a vector changes a column vector to a row vector or vice versa.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C34E17-40A9-2030-32D5-1B8283720F89}"/>
                  </a:ext>
                </a:extLst>
              </p:cNvPr>
              <p:cNvSpPr txBox="1"/>
              <p:nvPr/>
            </p:nvSpPr>
            <p:spPr>
              <a:xfrm>
                <a:off x="7107845" y="2635289"/>
                <a:ext cx="1587742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C34E17-40A9-2030-32D5-1B8283720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845" y="2635289"/>
                <a:ext cx="1587742" cy="1587422"/>
              </a:xfrm>
              <a:prstGeom prst="rect">
                <a:avLst/>
              </a:prstGeom>
              <a:blipFill>
                <a:blip r:embed="rId3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0CAC43-3E4B-63F7-2BE0-10B5FE69FAC7}"/>
                  </a:ext>
                </a:extLst>
              </p:cNvPr>
              <p:cNvSpPr txBox="1"/>
              <p:nvPr/>
            </p:nvSpPr>
            <p:spPr>
              <a:xfrm>
                <a:off x="7107845" y="4916986"/>
                <a:ext cx="369755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0CAC43-3E4B-63F7-2BE0-10B5FE69F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845" y="4916986"/>
                <a:ext cx="3697551" cy="430887"/>
              </a:xfrm>
              <a:prstGeom prst="rect">
                <a:avLst/>
              </a:prstGeom>
              <a:blipFill>
                <a:blip r:embed="rId4"/>
                <a:stretch>
                  <a:fillRect l="-341" t="-17647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8D18A492-49C0-F655-25AD-A17C34024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548109"/>
            <a:ext cx="801318" cy="801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911E35-BA96-427A-E7AF-477E76D945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036" y="2904746"/>
            <a:ext cx="6098504" cy="354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92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Dot Product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251;p1">
                <a:extLst>
                  <a:ext uri="{FF2B5EF4-FFF2-40B4-BE49-F238E27FC236}">
                    <a16:creationId xmlns:a16="http://schemas.microsoft.com/office/drawing/2014/main" id="{9A1AF635-8916-04A4-1082-00E8A2406CCE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b="0" i="0" dirty="0">
                    <a:effectLst/>
                    <a:latin typeface="-apple-system"/>
                  </a:rPr>
                  <a:t>Very important in ML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>
                    <a:latin typeface="-apple-system"/>
                  </a:rPr>
                  <a:t>is the sum of the products of corresponding components.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b="0" i="0" dirty="0">
                    <a:effectLst/>
                    <a:latin typeface="-apple-system"/>
                  </a:rPr>
                  <a:t>Can be expressed in terms of the transpose: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effectLst/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b="1" i="1" smtClean="0">
                        <a:effectLst/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b="1" i="0" dirty="0">
                  <a:effectLst/>
                  <a:latin typeface="-apple-system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>
                  <a:latin typeface="-apple-system"/>
                </a:endParaRP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>
                  <a:latin typeface="-apple-system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>
                  <a:latin typeface="-apple-system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>
                  <a:latin typeface="-apple-system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Google Shape;251;p1">
                <a:extLst>
                  <a:ext uri="{FF2B5EF4-FFF2-40B4-BE49-F238E27FC236}">
                    <a16:creationId xmlns:a16="http://schemas.microsoft.com/office/drawing/2014/main" id="{9A1AF635-8916-04A4-1082-00E8A2406CC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1031" t="-20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9A68F5C-B194-B52B-A1EB-B1354C720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2364" y="644806"/>
            <a:ext cx="713636" cy="7646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5F3A6E-A755-3D52-2EAD-AC65F8E649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537" y="3186923"/>
            <a:ext cx="7772400" cy="344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38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Dot Product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9A1AF635-8916-04A4-1082-00E8A2406C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-apple-system"/>
              </a:rPr>
              <a:t>Very important in ML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latin typeface="-apple-system"/>
              </a:rPr>
              <a:t>is the sum of the products of corresponding components.</a:t>
            </a:r>
            <a:endParaRPr lang="en-US" b="0" i="0" dirty="0">
              <a:effectLst/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C298D0-1D67-15E6-6B46-9892A7C6F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278" y="2909496"/>
            <a:ext cx="7772400" cy="35833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F271DD-87E8-4554-2E21-A86B6E719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506068"/>
            <a:ext cx="801318" cy="80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970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How Are Vectors used in ML?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target variable is encoded as a numeric vector.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weights (parameters) estimated are generally num. vectors.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Individual variables are num. vectors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486F1EA-CAC3-4425-4031-EA31C6999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670" y="3180256"/>
            <a:ext cx="7349359" cy="349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538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How Are Vectors used in ML?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target variable is encoded as a numeric vector.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weights (parameters) estimated are generally num. vectors.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Individual variables are num. vectors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C86443-15CC-05EC-FF81-98410B26D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49" y="3061032"/>
            <a:ext cx="7772400" cy="343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984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How Are Vectors used in ML?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target variable is encoded as a numeric vector.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weights (parameters) estimated are generally num. vectors.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Individual variables are num. vectors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3C0E3B-4EBF-99F8-B26D-0D6E00745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067" y="3192267"/>
            <a:ext cx="7772400" cy="330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74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721895" y="2095336"/>
            <a:ext cx="11117179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Matrices / Tensors</a:t>
            </a:r>
            <a:endParaRPr dirty="0"/>
          </a:p>
        </p:txBody>
      </p:sp>
      <p:pic>
        <p:nvPicPr>
          <p:cNvPr id="1026" name="Picture 2" descr="Programming Tensor Cores in CUDA 9 | NVIDIA Technical Blog">
            <a:extLst>
              <a:ext uri="{FF2B5EF4-FFF2-40B4-BE49-F238E27FC236}">
                <a16:creationId xmlns:a16="http://schemas.microsoft.com/office/drawing/2014/main" id="{5F5EC408-5B01-B42D-0D37-89D6974F2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62" y="3803966"/>
            <a:ext cx="1677044" cy="251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Let’s think about the prediction of home values:</a:t>
            </a:r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2052" name="Picture 4" descr="How to visualise correlations using Pandas and Seaborn">
            <a:extLst>
              <a:ext uri="{FF2B5EF4-FFF2-40B4-BE49-F238E27FC236}">
                <a16:creationId xmlns:a16="http://schemas.microsoft.com/office/drawing/2014/main" id="{6A5BBAD0-A9DE-4C1E-805B-64098CFA7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593" y="2598691"/>
            <a:ext cx="6092682" cy="407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246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Vector Norms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Used in ML to regularize (drop insignificant relationships) weights.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A76BEC9-F5A0-CBF4-02CD-D2308940BA36}"/>
                  </a:ext>
                </a:extLst>
              </p:cNvPr>
              <p:cNvSpPr txBox="1"/>
              <p:nvPr/>
            </p:nvSpPr>
            <p:spPr>
              <a:xfrm>
                <a:off x="1077310" y="2753710"/>
                <a:ext cx="1656672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A76BEC9-F5A0-CBF4-02CD-D2308940B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310" y="2753710"/>
                <a:ext cx="1656672" cy="1587422"/>
              </a:xfrm>
              <a:prstGeom prst="rect">
                <a:avLst/>
              </a:prstGeom>
              <a:blipFill>
                <a:blip r:embed="rId3"/>
                <a:stretch>
                  <a:fillRect l="-1515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7BE1884-4376-78A1-2857-AA4A260F0A2C}"/>
              </a:ext>
            </a:extLst>
          </p:cNvPr>
          <p:cNvCxnSpPr/>
          <p:nvPr/>
        </p:nvCxnSpPr>
        <p:spPr>
          <a:xfrm flipH="1" flipV="1">
            <a:off x="2733982" y="3429000"/>
            <a:ext cx="2279452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11F4A4E-36DE-11AF-7295-55A1724F802F}"/>
              </a:ext>
            </a:extLst>
          </p:cNvPr>
          <p:cNvSpPr txBox="1"/>
          <p:nvPr/>
        </p:nvSpPr>
        <p:spPr>
          <a:xfrm>
            <a:off x="5013434" y="3843988"/>
            <a:ext cx="52293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 is to zero out or diminish weights for insignificant variables</a:t>
            </a:r>
          </a:p>
        </p:txBody>
      </p:sp>
    </p:spTree>
    <p:extLst>
      <p:ext uri="{BB962C8B-B14F-4D97-AF65-F5344CB8AC3E}">
        <p14:creationId xmlns:p14="http://schemas.microsoft.com/office/powerpoint/2010/main" val="4099865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Vector Norms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Used in ML to regularize (drop insignificant relationships) weights.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A76BEC9-F5A0-CBF4-02CD-D2308940BA36}"/>
                  </a:ext>
                </a:extLst>
              </p:cNvPr>
              <p:cNvSpPr txBox="1"/>
              <p:nvPr/>
            </p:nvSpPr>
            <p:spPr>
              <a:xfrm>
                <a:off x="1077310" y="2753710"/>
                <a:ext cx="2144433" cy="1139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.44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2.83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−0.01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A76BEC9-F5A0-CBF4-02CD-D2308940B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310" y="2753710"/>
                <a:ext cx="2144433" cy="1139414"/>
              </a:xfrm>
              <a:prstGeom prst="rect">
                <a:avLst/>
              </a:prstGeom>
              <a:blipFill>
                <a:blip r:embed="rId3"/>
                <a:stretch>
                  <a:fillRect l="-1176" b="-8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733E966-6D4F-650F-9F71-CC08E12BE7F3}"/>
                  </a:ext>
                </a:extLst>
              </p:cNvPr>
              <p:cNvSpPr txBox="1"/>
              <p:nvPr/>
            </p:nvSpPr>
            <p:spPr>
              <a:xfrm>
                <a:off x="1150882" y="4499470"/>
                <a:ext cx="3757449" cy="1292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sq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feet</m:t>
                      </m:r>
                    </m:oMath>
                  </m:oMathPara>
                </a14:m>
                <a:endParaRPr lang="en-US" sz="28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#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rooms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#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bulbs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733E966-6D4F-650F-9F71-CC08E12BE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882" y="4499470"/>
                <a:ext cx="3757449" cy="1292662"/>
              </a:xfrm>
              <a:prstGeom prst="rect">
                <a:avLst/>
              </a:prstGeom>
              <a:blipFill>
                <a:blip r:embed="rId4"/>
                <a:stretch>
                  <a:fillRect l="-2020" b="-11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A1271AD3-D33B-144E-D857-DBFBB7E925AB}"/>
              </a:ext>
            </a:extLst>
          </p:cNvPr>
          <p:cNvSpPr/>
          <p:nvPr/>
        </p:nvSpPr>
        <p:spPr>
          <a:xfrm>
            <a:off x="2083379" y="3565676"/>
            <a:ext cx="927450" cy="413484"/>
          </a:xfrm>
          <a:prstGeom prst="rect">
            <a:avLst/>
          </a:prstGeom>
          <a:solidFill>
            <a:schemeClr val="dk1">
              <a:alpha val="28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E4D154-ABD0-8915-C987-6706BA3EA03F}"/>
              </a:ext>
            </a:extLst>
          </p:cNvPr>
          <p:cNvCxnSpPr/>
          <p:nvPr/>
        </p:nvCxnSpPr>
        <p:spPr>
          <a:xfrm flipH="1" flipV="1">
            <a:off x="3029606" y="3992845"/>
            <a:ext cx="2279452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9DDED0F-BC98-1C87-97AF-7CD2A322C3AB}"/>
              </a:ext>
            </a:extLst>
          </p:cNvPr>
          <p:cNvSpPr txBox="1"/>
          <p:nvPr/>
        </p:nvSpPr>
        <p:spPr>
          <a:xfrm>
            <a:off x="5309058" y="4372356"/>
            <a:ext cx="2374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want this weight to be 0</a:t>
            </a:r>
          </a:p>
        </p:txBody>
      </p:sp>
    </p:spTree>
    <p:extLst>
      <p:ext uri="{BB962C8B-B14F-4D97-AF65-F5344CB8AC3E}">
        <p14:creationId xmlns:p14="http://schemas.microsoft.com/office/powerpoint/2010/main" val="2584214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Vector Norms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Are added to cost functions as penalties (e.g., SSE, MSE)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L</a:t>
            </a:r>
            <a:r>
              <a:rPr lang="en-US" baseline="-25000" dirty="0"/>
              <a:t>1</a:t>
            </a:r>
            <a:r>
              <a:rPr lang="en-US" dirty="0"/>
              <a:t> norm (tends to zero out the unimportant weights).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L</a:t>
            </a:r>
            <a:r>
              <a:rPr lang="en-US" baseline="-25000" dirty="0"/>
              <a:t>2</a:t>
            </a:r>
            <a:r>
              <a:rPr lang="en-US" dirty="0"/>
              <a:t> norm (tends to to get the weights to be close to zero).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5122" name="Picture 2" descr="Visualizing regularization and the L1 and L2 norms | by Chiara Campagnola |  Towards Data Science">
            <a:extLst>
              <a:ext uri="{FF2B5EF4-FFF2-40B4-BE49-F238E27FC236}">
                <a16:creationId xmlns:a16="http://schemas.microsoft.com/office/drawing/2014/main" id="{FCF092F2-4503-134E-F546-D9C445859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37" y="3109834"/>
            <a:ext cx="4633782" cy="347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1EDF1D1-11BA-F053-53FF-D9BE67ADCC66}"/>
                  </a:ext>
                </a:extLst>
              </p:cNvPr>
              <p:cNvSpPr txBox="1"/>
              <p:nvPr/>
            </p:nvSpPr>
            <p:spPr>
              <a:xfrm>
                <a:off x="6039748" y="3527854"/>
                <a:ext cx="332687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b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1EDF1D1-11BA-F053-53FF-D9BE67ADC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748" y="3527854"/>
                <a:ext cx="3326873" cy="430887"/>
              </a:xfrm>
              <a:prstGeom prst="rect">
                <a:avLst/>
              </a:prstGeom>
              <a:blipFill>
                <a:blip r:embed="rId4"/>
                <a:stretch>
                  <a:fillRect l="-1141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E4B8CD-8A47-2A20-CD1A-1AB131E4615C}"/>
                  </a:ext>
                </a:extLst>
              </p:cNvPr>
              <p:cNvSpPr txBox="1"/>
              <p:nvPr/>
            </p:nvSpPr>
            <p:spPr>
              <a:xfrm>
                <a:off x="6096000" y="4376125"/>
                <a:ext cx="328038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b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E4B8CD-8A47-2A20-CD1A-1AB131E46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376125"/>
                <a:ext cx="3280385" cy="430887"/>
              </a:xfrm>
              <a:prstGeom prst="rect">
                <a:avLst/>
              </a:prstGeom>
              <a:blipFill>
                <a:blip r:embed="rId5"/>
                <a:stretch>
                  <a:fillRect l="-1931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50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</a:t>
            </a:r>
            <a:r>
              <a:rPr lang="en-US" baseline="-25000" dirty="0"/>
              <a:t>2</a:t>
            </a:r>
            <a:r>
              <a:rPr lang="en-US" dirty="0"/>
              <a:t> Norm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Tends to make weights close to zero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For a weight vector: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L2 norm is defined as: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18B061-F11B-8095-95AE-6BDA907E7BFA}"/>
                  </a:ext>
                </a:extLst>
              </p:cNvPr>
              <p:cNvSpPr txBox="1"/>
              <p:nvPr/>
            </p:nvSpPr>
            <p:spPr>
              <a:xfrm>
                <a:off x="941385" y="2585679"/>
                <a:ext cx="1656672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18B061-F11B-8095-95AE-6BDA907E7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385" y="2585679"/>
                <a:ext cx="1656672" cy="1587422"/>
              </a:xfrm>
              <a:prstGeom prst="rect">
                <a:avLst/>
              </a:prstGeom>
              <a:blipFill>
                <a:blip r:embed="rId3"/>
                <a:stretch>
                  <a:fillRect l="-1515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402CD4-6448-17E4-520F-D061CF5F87A7}"/>
                  </a:ext>
                </a:extLst>
              </p:cNvPr>
              <p:cNvSpPr txBox="1"/>
              <p:nvPr/>
            </p:nvSpPr>
            <p:spPr>
              <a:xfrm>
                <a:off x="838200" y="4724249"/>
                <a:ext cx="3091249" cy="17686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402CD4-6448-17E4-520F-D061CF5F8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24249"/>
                <a:ext cx="3091249" cy="1768626"/>
              </a:xfrm>
              <a:prstGeom prst="rect">
                <a:avLst/>
              </a:prstGeom>
              <a:blipFill>
                <a:blip r:embed="rId4"/>
                <a:stretch>
                  <a:fillRect t="-60000" b="-10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EDBC54-BA09-3ECE-4CFB-D51D0469B381}"/>
                  </a:ext>
                </a:extLst>
              </p:cNvPr>
              <p:cNvSpPr txBox="1"/>
              <p:nvPr/>
            </p:nvSpPr>
            <p:spPr>
              <a:xfrm>
                <a:off x="5171304" y="5316517"/>
                <a:ext cx="3091249" cy="6339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EDBC54-BA09-3ECE-4CFB-D51D0469B3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304" y="5316517"/>
                <a:ext cx="3091249" cy="633956"/>
              </a:xfrm>
              <a:prstGeom prst="rect">
                <a:avLst/>
              </a:prstGeom>
              <a:blipFill>
                <a:blip r:embed="rId5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2709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</a:t>
            </a:r>
            <a:r>
              <a:rPr lang="en-US" baseline="-25000" dirty="0"/>
              <a:t>2</a:t>
            </a:r>
            <a:r>
              <a:rPr lang="en-US" dirty="0"/>
              <a:t> Norm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EDBC54-BA09-3ECE-4CFB-D51D0469B381}"/>
                  </a:ext>
                </a:extLst>
              </p:cNvPr>
              <p:cNvSpPr txBox="1"/>
              <p:nvPr/>
            </p:nvSpPr>
            <p:spPr>
              <a:xfrm>
                <a:off x="3004751" y="2377239"/>
                <a:ext cx="3091249" cy="6339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EDBC54-BA09-3ECE-4CFB-D51D0469B3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751" y="2377239"/>
                <a:ext cx="3091249" cy="633956"/>
              </a:xfrm>
              <a:prstGeom prst="rect">
                <a:avLst/>
              </a:prstGeom>
              <a:blipFill>
                <a:blip r:embed="rId3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982DA29-57F0-BAFB-5F7F-91E880F6B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959" y="645602"/>
            <a:ext cx="713636" cy="7646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26A52F-E0E9-CF61-3E36-6E3D4F936983}"/>
                  </a:ext>
                </a:extLst>
              </p:cNvPr>
              <p:cNvSpPr txBox="1"/>
              <p:nvPr/>
            </p:nvSpPr>
            <p:spPr>
              <a:xfrm>
                <a:off x="800238" y="2208501"/>
                <a:ext cx="2153154" cy="1139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.44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2.83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−0.01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26A52F-E0E9-CF61-3E36-6E3D4F936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238" y="2208501"/>
                <a:ext cx="2153154" cy="1139414"/>
              </a:xfrm>
              <a:prstGeom prst="rect">
                <a:avLst/>
              </a:prstGeom>
              <a:blipFill>
                <a:blip r:embed="rId5"/>
                <a:stretch>
                  <a:fillRect l="-1170" b="-8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7BCADFC0-C0DD-77BE-3576-1C543D0084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238" y="4006743"/>
            <a:ext cx="7772400" cy="171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27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</a:t>
            </a:r>
            <a:r>
              <a:rPr lang="en-US" baseline="-25000" dirty="0"/>
              <a:t>2</a:t>
            </a:r>
            <a:r>
              <a:rPr lang="en-US" dirty="0"/>
              <a:t> Norm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EDBC54-BA09-3ECE-4CFB-D51D0469B381}"/>
                  </a:ext>
                </a:extLst>
              </p:cNvPr>
              <p:cNvSpPr txBox="1"/>
              <p:nvPr/>
            </p:nvSpPr>
            <p:spPr>
              <a:xfrm>
                <a:off x="3004751" y="2377239"/>
                <a:ext cx="3091249" cy="6339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EDBC54-BA09-3ECE-4CFB-D51D0469B3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751" y="2377239"/>
                <a:ext cx="3091249" cy="633956"/>
              </a:xfrm>
              <a:prstGeom prst="rect">
                <a:avLst/>
              </a:prstGeom>
              <a:blipFill>
                <a:blip r:embed="rId3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26A52F-E0E9-CF61-3E36-6E3D4F936983}"/>
                  </a:ext>
                </a:extLst>
              </p:cNvPr>
              <p:cNvSpPr txBox="1"/>
              <p:nvPr/>
            </p:nvSpPr>
            <p:spPr>
              <a:xfrm>
                <a:off x="800238" y="2208501"/>
                <a:ext cx="2153154" cy="1139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.44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2.83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−0.01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26A52F-E0E9-CF61-3E36-6E3D4F936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238" y="2208501"/>
                <a:ext cx="2153154" cy="1139414"/>
              </a:xfrm>
              <a:prstGeom prst="rect">
                <a:avLst/>
              </a:prstGeom>
              <a:blipFill>
                <a:blip r:embed="rId4"/>
                <a:stretch>
                  <a:fillRect l="-1170" b="-8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90F46D8-E365-95DE-7156-82C7FBA0C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067" y="4034466"/>
            <a:ext cx="7772400" cy="16931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9FD908-C121-5504-64BB-908438B055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1913" y="546095"/>
            <a:ext cx="801318" cy="80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704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</a:t>
            </a:r>
            <a:r>
              <a:rPr lang="en-US" baseline="-25000" dirty="0"/>
              <a:t>1</a:t>
            </a:r>
            <a:r>
              <a:rPr lang="en-US" dirty="0"/>
              <a:t> Norm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Tends to make weights zero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For a weight vector: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L1 norm is defined as: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18B061-F11B-8095-95AE-6BDA907E7BFA}"/>
                  </a:ext>
                </a:extLst>
              </p:cNvPr>
              <p:cNvSpPr txBox="1"/>
              <p:nvPr/>
            </p:nvSpPr>
            <p:spPr>
              <a:xfrm>
                <a:off x="941385" y="2585679"/>
                <a:ext cx="1656672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18B061-F11B-8095-95AE-6BDA907E7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385" y="2585679"/>
                <a:ext cx="1656672" cy="1587422"/>
              </a:xfrm>
              <a:prstGeom prst="rect">
                <a:avLst/>
              </a:prstGeom>
              <a:blipFill>
                <a:blip r:embed="rId3"/>
                <a:stretch>
                  <a:fillRect l="-1515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402CD4-6448-17E4-520F-D061CF5F87A7}"/>
                  </a:ext>
                </a:extLst>
              </p:cNvPr>
              <p:cNvSpPr txBox="1"/>
              <p:nvPr/>
            </p:nvSpPr>
            <p:spPr>
              <a:xfrm>
                <a:off x="838200" y="4724249"/>
                <a:ext cx="3091249" cy="13126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402CD4-6448-17E4-520F-D061CF5F8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24249"/>
                <a:ext cx="3091249" cy="1312603"/>
              </a:xfrm>
              <a:prstGeom prst="rect">
                <a:avLst/>
              </a:prstGeom>
              <a:blipFill>
                <a:blip r:embed="rId4"/>
                <a:stretch>
                  <a:fillRect t="-100962" b="-156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4857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</a:t>
            </a:r>
            <a:r>
              <a:rPr lang="en-US" baseline="-25000" dirty="0"/>
              <a:t>1</a:t>
            </a:r>
            <a:r>
              <a:rPr lang="en-US" dirty="0"/>
              <a:t> Norm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82DA29-57F0-BAFB-5F7F-91E880F6B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959" y="645602"/>
            <a:ext cx="713636" cy="7646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26A52F-E0E9-CF61-3E36-6E3D4F936983}"/>
                  </a:ext>
                </a:extLst>
              </p:cNvPr>
              <p:cNvSpPr txBox="1"/>
              <p:nvPr/>
            </p:nvSpPr>
            <p:spPr>
              <a:xfrm>
                <a:off x="800238" y="2208501"/>
                <a:ext cx="2153154" cy="1139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.44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2.83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−0.01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26A52F-E0E9-CF61-3E36-6E3D4F936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238" y="2208501"/>
                <a:ext cx="2153154" cy="1139414"/>
              </a:xfrm>
              <a:prstGeom prst="rect">
                <a:avLst/>
              </a:prstGeom>
              <a:blipFill>
                <a:blip r:embed="rId4"/>
                <a:stretch>
                  <a:fillRect l="-1170" b="-8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7D0648-F098-6B2E-38CC-C1F67FE4B3C3}"/>
                  </a:ext>
                </a:extLst>
              </p:cNvPr>
              <p:cNvSpPr txBox="1"/>
              <p:nvPr/>
            </p:nvSpPr>
            <p:spPr>
              <a:xfrm>
                <a:off x="3508959" y="2079473"/>
                <a:ext cx="3091249" cy="13126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7D0648-F098-6B2E-38CC-C1F67FE4B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959" y="2079473"/>
                <a:ext cx="3091249" cy="1312603"/>
              </a:xfrm>
              <a:prstGeom prst="rect">
                <a:avLst/>
              </a:prstGeom>
              <a:blipFill>
                <a:blip r:embed="rId5"/>
                <a:stretch>
                  <a:fillRect t="-100000" b="-15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9E24D08-B60B-FABE-E922-EDF84C1C18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238" y="4129204"/>
            <a:ext cx="7772400" cy="165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10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</a:t>
            </a:r>
            <a:r>
              <a:rPr lang="en-US" baseline="-25000" dirty="0"/>
              <a:t>1</a:t>
            </a:r>
            <a:r>
              <a:rPr lang="en-US" dirty="0"/>
              <a:t> Norm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9FD908-C121-5504-64BB-908438B05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913" y="546095"/>
            <a:ext cx="801318" cy="8013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648C2AD-1C7D-3D29-9A03-F3EE45534D2E}"/>
                  </a:ext>
                </a:extLst>
              </p:cNvPr>
              <p:cNvSpPr txBox="1"/>
              <p:nvPr/>
            </p:nvSpPr>
            <p:spPr>
              <a:xfrm>
                <a:off x="800238" y="2208501"/>
                <a:ext cx="2153154" cy="1139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.44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2.83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−0.01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648C2AD-1C7D-3D29-9A03-F3EE45534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238" y="2208501"/>
                <a:ext cx="2153154" cy="1139414"/>
              </a:xfrm>
              <a:prstGeom prst="rect">
                <a:avLst/>
              </a:prstGeom>
              <a:blipFill>
                <a:blip r:embed="rId4"/>
                <a:stretch>
                  <a:fillRect l="-1170" b="-8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6C82A38-3B97-BF53-CE46-EA9B738C9A79}"/>
                  </a:ext>
                </a:extLst>
              </p:cNvPr>
              <p:cNvSpPr txBox="1"/>
              <p:nvPr/>
            </p:nvSpPr>
            <p:spPr>
              <a:xfrm>
                <a:off x="3508959" y="2079473"/>
                <a:ext cx="3091249" cy="13126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6C82A38-3B97-BF53-CE46-EA9B738C9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959" y="2079473"/>
                <a:ext cx="3091249" cy="1312603"/>
              </a:xfrm>
              <a:prstGeom prst="rect">
                <a:avLst/>
              </a:prstGeom>
              <a:blipFill>
                <a:blip r:embed="rId5"/>
                <a:stretch>
                  <a:fillRect t="-100000" b="-15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F8B543C-935F-C51F-CFAD-87AEBEC833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52"/>
          <a:stretch/>
        </p:blipFill>
        <p:spPr>
          <a:xfrm>
            <a:off x="800238" y="3909889"/>
            <a:ext cx="7644023" cy="168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827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olor image representation and RGB matrix | Download Scientific Diagram">
            <a:extLst>
              <a:ext uri="{FF2B5EF4-FFF2-40B4-BE49-F238E27FC236}">
                <a16:creationId xmlns:a16="http://schemas.microsoft.com/office/drawing/2014/main" id="{7A32672C-735A-32CA-D2D8-D4CE6E54BA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11"/>
          <a:stretch/>
        </p:blipFill>
        <p:spPr bwMode="auto">
          <a:xfrm>
            <a:off x="921344" y="2248915"/>
            <a:ext cx="10440875" cy="342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250;p1">
            <a:extLst>
              <a:ext uri="{FF2B5EF4-FFF2-40B4-BE49-F238E27FC236}">
                <a16:creationId xmlns:a16="http://schemas.microsoft.com/office/drawing/2014/main" id="{354F2CC6-254A-1B61-459C-A1E4B230D7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Data         Vectors, Matrices, Tensors   </a:t>
            </a:r>
            <a:endParaRPr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284456-1FE3-FF92-5235-9C0106FECF3B}"/>
              </a:ext>
            </a:extLst>
          </p:cNvPr>
          <p:cNvCxnSpPr/>
          <p:nvPr/>
        </p:nvCxnSpPr>
        <p:spPr>
          <a:xfrm>
            <a:off x="2211859" y="1050324"/>
            <a:ext cx="9020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744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09692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544DA0BE-0A1D-3A4F-7044-587403B9A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B222032A-39AE-31A2-5253-959374A820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Matrices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7B59D4D6-D089-2841-E32F-0BB4515C5F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-apple-system"/>
              </a:rPr>
              <a:t>A matrix is a rectangular array of numbers (called elements) arranged into rows and columns.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b="0" i="0" dirty="0">
              <a:effectLst/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B6494D8-A6E7-BF52-92BC-A23D7C6DE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47" y="2862121"/>
            <a:ext cx="5253853" cy="338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3962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22A25E72-6299-DD08-86E4-33C2390F0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29AFB33C-9917-774F-7F64-7A90445BE0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Matrices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443D9024-4F15-DC79-20CB-53B67842B7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-apple-system"/>
              </a:rPr>
              <a:t>A matrix is a rectangular array of numbers (called elements) arranged into rows and columns.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396EB3-F75C-2D47-4A6C-DC12B5625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143" y="644806"/>
            <a:ext cx="713636" cy="76461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5ADFB4C-FA37-37BD-1F4C-1A0A67AFD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405" y="3571242"/>
            <a:ext cx="3120296" cy="180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423694-7A51-AA2E-2209-94A9E51B8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537" y="3091346"/>
            <a:ext cx="7772400" cy="260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5754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6E0EA8E3-BA29-D93C-D3BA-90D1E0AEE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A05824F8-723E-AB9F-E63D-50E67D6B1E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Matrices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974D2635-CA92-C223-BC9C-194DE143D2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-apple-system"/>
              </a:rPr>
              <a:t>A matrix is a rectangular array of numbers (called elements) arranged into rows and columns.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22D1E1A-725D-1C1F-6948-1125A7307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405" y="3571242"/>
            <a:ext cx="3120296" cy="180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EC0F72-26A2-4B33-6B41-A19F65BFA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7129" y="589744"/>
            <a:ext cx="801318" cy="8013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E9256E-3BB4-A7FE-A88D-FDA49AEDD6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537" y="3047009"/>
            <a:ext cx="7772400" cy="285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80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71168FBF-7CDC-0AE2-31E0-E1EEF638E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C31C5C1E-5182-777D-72D1-2683CED778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Matrix Addition / Subtraction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2A066F26-4120-1B54-5B12-27326499B7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-apple-system"/>
              </a:rPr>
              <a:t>You can add two matrices as long as they have the same dimensions.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b="0" i="0" dirty="0">
              <a:effectLst/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40BCBCF-66A9-099F-217B-BD9B99F6B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90" y="2780987"/>
            <a:ext cx="7264400" cy="20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43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582478A8-BBD0-1A61-42C1-0F85242B1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6EE503E5-CC00-B775-B1F4-366CB6A26D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Matrix Addition / Subtraction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4837CAE4-4BF1-2D4F-42F7-9814221118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-apple-system"/>
              </a:rPr>
              <a:t>You can add two matrices as long as they have the same dimensions</a:t>
            </a: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768568-7F08-1849-B7DC-D400756C1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0371" y="671205"/>
            <a:ext cx="713636" cy="7646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BDF1FB-AB41-B92F-7D80-4AFF0D01A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37" y="4068423"/>
            <a:ext cx="7772400" cy="2245637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611081F8-264C-4995-454B-881002AA5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50673"/>
            <a:ext cx="5164221" cy="147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0940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B0960F77-9094-198C-6975-3E84E5F74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DA5AB-38A2-C846-40FA-248468C076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Matrix Addition / Subtraction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C0F02942-15C9-2A18-6A2E-60450DF013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-apple-system"/>
              </a:rPr>
              <a:t>You can add two matrices as long as they have the same dimensions</a:t>
            </a: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3658F46-7DD2-F8F9-94EB-42259835C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50673"/>
            <a:ext cx="5164221" cy="147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8114F9-F9A6-8C73-3B36-EE88F94A0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7697" y="589744"/>
            <a:ext cx="801318" cy="801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993D37-AA82-E237-04F7-5EE125349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537" y="4068423"/>
            <a:ext cx="7772400" cy="24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0368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A5472FC7-6B97-D597-2477-06ADF5589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B04A804A-84E6-1BD3-2321-AE23C48F1C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Matrix Multiplication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15162047-2E67-C0E1-3978-C23EA7E495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latin typeface="-apple-system"/>
              </a:rPr>
              <a:t>A matrix can be multiplied by any other matrix that has the same number of rows as the first has columns (conformable).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latin typeface="-apple-system"/>
              </a:rPr>
              <a:t>In other words, Inner Dimensions must match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AAEE4F-A092-B577-DF3E-FBBAB1D68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537" y="3429000"/>
            <a:ext cx="7190231" cy="265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401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D16CF2EE-20B7-CFF6-A530-7346C3250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0BED6E3F-A756-E0B9-610D-1AD09F945B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Matrix Multiplication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2C79CE69-E6CB-C239-E926-00A40705E2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latin typeface="-apple-system"/>
              </a:rPr>
              <a:t>A matrix can be multiplied by any other matrix that has the same number of rows as the first has columns (conformable).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latin typeface="-apple-system"/>
              </a:rPr>
              <a:t>In other words, Inner Dimensions must match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latin typeface="-apple-system"/>
              </a:rPr>
              <a:t>Resulting matrix have outer dimensions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8C0A15-72A8-7933-C01F-EE85269B1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536" y="3703230"/>
            <a:ext cx="4671275" cy="254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092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B6C283C5-E5B7-3DE1-0160-B12E9E495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9808866A-B05B-5B88-F9FB-A7F4D7A060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Matrix Multiplication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D491CD60-CC94-F388-6145-75E93F1902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latin typeface="-apple-system"/>
              </a:rPr>
              <a:t>A matrix can be multiplied by any other matrix that has the same number of rows as the first has columns (conformable).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latin typeface="-apple-system"/>
              </a:rPr>
              <a:t>In other words, Inner Dimensions must match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latin typeface="-apple-system"/>
              </a:rPr>
              <a:t>Resulting matrix have outer dimensions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02C2CD6-866D-7A75-34D8-656D8BA04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37" y="3783921"/>
            <a:ext cx="7776410" cy="226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948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Data         Vectors, Matrices, Tensors  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C4DD2F-0544-C84C-EDCE-248821CFD8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04"/>
          <a:stretch/>
        </p:blipFill>
        <p:spPr>
          <a:xfrm>
            <a:off x="652848" y="1690688"/>
            <a:ext cx="7860957" cy="454469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4CA5F1F-229D-B77B-AE8F-A77CC3A8D509}"/>
              </a:ext>
            </a:extLst>
          </p:cNvPr>
          <p:cNvCxnSpPr/>
          <p:nvPr/>
        </p:nvCxnSpPr>
        <p:spPr>
          <a:xfrm>
            <a:off x="2211859" y="1050324"/>
            <a:ext cx="9020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8955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86D991B3-010D-D6FB-E5CF-E019978F1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6FA1FB4A-F413-E6E8-46EF-9C984BD3F5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Matrix Multiplication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280AB-DD95-33C9-E8F5-B812CA9CA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065" y="645601"/>
            <a:ext cx="713636" cy="76461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70C48F79-C407-7359-5B18-900A3EADF3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" r="40000" b="48948"/>
          <a:stretch/>
        </p:blipFill>
        <p:spPr bwMode="auto">
          <a:xfrm>
            <a:off x="966537" y="1410211"/>
            <a:ext cx="3949710" cy="99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E488CF-39C2-4DDA-E977-DDBA8C672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587247"/>
            <a:ext cx="7772400" cy="401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367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FC5284B1-C1D9-F03E-409C-7FC14E9DA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935B009C-4B0F-160C-D299-5EAB20EE6C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Matrix Multiplication</a:t>
            </a: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67129B5-2297-7358-E912-DDFAAF545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" r="40000" b="48948"/>
          <a:stretch/>
        </p:blipFill>
        <p:spPr bwMode="auto">
          <a:xfrm>
            <a:off x="966537" y="1410211"/>
            <a:ext cx="3949710" cy="99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C02CA1-606C-E575-33F1-D794C1BAE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046" y="608893"/>
            <a:ext cx="801318" cy="801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53FBD4-502B-601E-FEBF-1146BE7F7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455297"/>
            <a:ext cx="7359316" cy="419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044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55CF2CA8-4F64-A3B6-1817-8F504AC11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2AC55F9C-9BB6-3FEE-1BFC-DB0B6F3FA6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Matrix Transpose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F774B851-E3A1-2F6C-ABD7-251954A1B9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latin typeface="-apple-system"/>
              </a:rPr>
              <a:t>Is a matrix that is obtained by interchanging the rows and columns of the matrix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b="0" i="0" dirty="0">
              <a:effectLst/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A45E94-F2A9-73B5-EDE1-FBC30A64B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75736"/>
            <a:ext cx="6252410" cy="226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987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A1B8AF71-84E4-8023-C2D9-0F722642B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C53A041B-B7CA-73F0-22CC-352529D9E4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Matrix Transpose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83D027-05BB-B658-7FD3-E95A2D02B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915" y="585620"/>
            <a:ext cx="713636" cy="7646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2B3F49-DF05-7EA5-58F3-DF5346F53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284" y="1620771"/>
            <a:ext cx="7772400" cy="468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941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A339D81B-BE2E-F7D0-1343-60AC5651E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1B38A0E5-277F-A2AF-35EC-785654ED11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Matrix Transpose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31CB15-B530-6417-78DF-B202A2454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284" y="1483074"/>
            <a:ext cx="7772400" cy="48013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3313B6-9F38-1906-F3B9-AF842024A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410" y="567641"/>
            <a:ext cx="801318" cy="80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194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D586138E-4BA7-B19C-FEB2-EB3B48704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B2EEEBD5-24D0-4B5D-5F54-F43D79634D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Identity Matrix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Google Shape;251;p1">
                <a:extLst>
                  <a:ext uri="{FF2B5EF4-FFF2-40B4-BE49-F238E27FC236}">
                    <a16:creationId xmlns:a16="http://schemas.microsoft.com/office/drawing/2014/main" id="{E77A9F9F-A38A-FE26-435C-CEADB7FB7769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>
                    <a:latin typeface="-apple-system"/>
                  </a:rPr>
                  <a:t>Is a matrix of order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-apple-system"/>
                  </a:rPr>
                  <a:t> such that each main diagonal element is equal to 1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b="0" i="0" dirty="0">
                  <a:effectLst/>
                  <a:latin typeface="-apple-system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>
                  <a:latin typeface="-apple-system"/>
                </a:endParaRP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>
                  <a:latin typeface="-apple-system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>
                  <a:latin typeface="-apple-system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>
                  <a:latin typeface="-apple-system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Google Shape;251;p1">
                <a:extLst>
                  <a:ext uri="{FF2B5EF4-FFF2-40B4-BE49-F238E27FC236}">
                    <a16:creationId xmlns:a16="http://schemas.microsoft.com/office/drawing/2014/main" id="{E77A9F9F-A38A-FE26-435C-CEADB7FB776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1031" t="-2035" r="-3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>
            <a:extLst>
              <a:ext uri="{FF2B5EF4-FFF2-40B4-BE49-F238E27FC236}">
                <a16:creationId xmlns:a16="http://schemas.microsoft.com/office/drawing/2014/main" id="{A28B3396-A19B-5770-33BF-6AB78EEA2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37" y="2908187"/>
            <a:ext cx="3749842" cy="271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3425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42547509-6B06-46F8-A10D-0883163C3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FCC0037C-D59A-1201-3643-BD206AA4A1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Identity Matrix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Google Shape;251;p1">
                <a:extLst>
                  <a:ext uri="{FF2B5EF4-FFF2-40B4-BE49-F238E27FC236}">
                    <a16:creationId xmlns:a16="http://schemas.microsoft.com/office/drawing/2014/main" id="{26E79FAE-1BAF-D8E2-5EE9-72F06CF3918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>
                    <a:latin typeface="-apple-system"/>
                  </a:rPr>
                  <a:t>Matrix of order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-apple-system"/>
                  </a:rPr>
                  <a:t> such that each main diagonal element is equal to 1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b="0" i="0" dirty="0">
                  <a:effectLst/>
                  <a:latin typeface="-apple-system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>
                  <a:latin typeface="-apple-system"/>
                </a:endParaRP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>
                  <a:latin typeface="-apple-system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>
                  <a:latin typeface="-apple-system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>
                  <a:latin typeface="-apple-system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Google Shape;251;p1">
                <a:extLst>
                  <a:ext uri="{FF2B5EF4-FFF2-40B4-BE49-F238E27FC236}">
                    <a16:creationId xmlns:a16="http://schemas.microsoft.com/office/drawing/2014/main" id="{26E79FAE-1BAF-D8E2-5EE9-72F06CF3918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1031" t="-2035" r="-6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>
            <a:extLst>
              <a:ext uri="{FF2B5EF4-FFF2-40B4-BE49-F238E27FC236}">
                <a16:creationId xmlns:a16="http://schemas.microsoft.com/office/drawing/2014/main" id="{AC34F804-F166-03AA-3391-BF3E03A9A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37" y="2737296"/>
            <a:ext cx="1840831" cy="133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D9C9D6-78E0-6294-8235-82EFD410B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270489"/>
            <a:ext cx="7772400" cy="14439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24F21F-B33C-C4D5-C450-81BF67ED9E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2364" y="686015"/>
            <a:ext cx="713636" cy="76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9278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7E60EE6E-4860-47F0-5481-6E9EF24D7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15AF1DD0-3A06-559B-8C84-F5640324BA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Identity Matrix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Google Shape;251;p1">
                <a:extLst>
                  <a:ext uri="{FF2B5EF4-FFF2-40B4-BE49-F238E27FC236}">
                    <a16:creationId xmlns:a16="http://schemas.microsoft.com/office/drawing/2014/main" id="{83EFDC31-8BB0-63FB-B265-A3062992D2C9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>
                    <a:latin typeface="-apple-system"/>
                  </a:rPr>
                  <a:t>Matrix of order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-apple-system"/>
                  </a:rPr>
                  <a:t> such that each main diagonal element is equal to 1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b="0" i="0" dirty="0">
                  <a:effectLst/>
                  <a:latin typeface="-apple-system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>
                  <a:latin typeface="-apple-system"/>
                </a:endParaRP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>
                  <a:latin typeface="-apple-system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>
                  <a:latin typeface="-apple-system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>
                  <a:latin typeface="-apple-system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Google Shape;251;p1">
                <a:extLst>
                  <a:ext uri="{FF2B5EF4-FFF2-40B4-BE49-F238E27FC236}">
                    <a16:creationId xmlns:a16="http://schemas.microsoft.com/office/drawing/2014/main" id="{83EFDC31-8BB0-63FB-B265-A3062992D2C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1031" t="-2035" r="-6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>
            <a:extLst>
              <a:ext uri="{FF2B5EF4-FFF2-40B4-BE49-F238E27FC236}">
                <a16:creationId xmlns:a16="http://schemas.microsoft.com/office/drawing/2014/main" id="{78418628-F980-63B1-8B28-FA97B672C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37" y="2603409"/>
            <a:ext cx="1648326" cy="119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36262E-C977-E43C-03DB-2187D6A4F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537" y="4068423"/>
            <a:ext cx="7772400" cy="25570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3E6EAD-1C9B-D630-C288-6630605BC3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4682" y="627247"/>
            <a:ext cx="801318" cy="80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5853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8ECE8171-AA9A-8149-0F57-A0492C6FD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F0A07882-A763-1484-FB40-60B3B2AC1D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Linear Dependence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A281A30D-BCCD-DF2B-10AE-7093F6FB44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latin typeface="-apple-system"/>
              </a:rPr>
              <a:t>A matrix is linearly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-apple-system"/>
              </a:rPr>
              <a:t>dependent</a:t>
            </a:r>
            <a:r>
              <a:rPr lang="en-US" dirty="0">
                <a:latin typeface="-apple-system"/>
              </a:rPr>
              <a:t> if at least one row (or one column) is a linear combination of the others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b="0" i="0" dirty="0">
              <a:effectLst/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A917C4B-C6E3-85E7-188E-57207819C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81730"/>
            <a:ext cx="4441857" cy="336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2821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C6E455C2-985C-5649-5642-23DB12A3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EDD8F5B6-E04D-AABE-56DE-9FE0E7BD21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Linear Dependence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73C44AF7-9EE9-5E99-13A8-04972FFC9B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latin typeface="-apple-system"/>
              </a:rPr>
              <a:t>A matrix is linearly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-apple-system"/>
              </a:rPr>
              <a:t>dependent</a:t>
            </a:r>
            <a:r>
              <a:rPr lang="en-US" dirty="0">
                <a:latin typeface="-apple-system"/>
              </a:rPr>
              <a:t> if at least one row (or one column) is a linear combination of the others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b="0" i="0" dirty="0">
              <a:effectLst/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911F06A-CFD4-EF6F-C9DE-A2B333ED4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30513"/>
            <a:ext cx="4441857" cy="336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4862F05-3665-D47C-43A6-5D9D7F1F9E54}"/>
              </a:ext>
            </a:extLst>
          </p:cNvPr>
          <p:cNvSpPr/>
          <p:nvPr/>
        </p:nvSpPr>
        <p:spPr>
          <a:xfrm>
            <a:off x="2242381" y="3522096"/>
            <a:ext cx="634702" cy="2710279"/>
          </a:xfrm>
          <a:prstGeom prst="rect">
            <a:avLst/>
          </a:prstGeom>
          <a:solidFill>
            <a:srgbClr val="9F0927">
              <a:alpha val="3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0C6367A-987F-86AD-0154-A1F6852FFB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71" r="55238"/>
          <a:stretch/>
        </p:blipFill>
        <p:spPr bwMode="auto">
          <a:xfrm>
            <a:off x="7147869" y="3028514"/>
            <a:ext cx="430306" cy="350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D1AE5E-3FE4-E9BA-B23F-A18CEC5D70F9}"/>
              </a:ext>
            </a:extLst>
          </p:cNvPr>
          <p:cNvSpPr txBox="1"/>
          <p:nvPr/>
        </p:nvSpPr>
        <p:spPr>
          <a:xfrm>
            <a:off x="6170878" y="4489637"/>
            <a:ext cx="1504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3600" kern="1200" dirty="0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rPr>
              <a:t>2 X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A4E8AD-C925-D8B8-7EA2-D1189D339C8F}"/>
              </a:ext>
            </a:extLst>
          </p:cNvPr>
          <p:cNvSpPr/>
          <p:nvPr/>
        </p:nvSpPr>
        <p:spPr>
          <a:xfrm>
            <a:off x="4198211" y="3522095"/>
            <a:ext cx="634702" cy="2710279"/>
          </a:xfrm>
          <a:prstGeom prst="rect">
            <a:avLst/>
          </a:prstGeom>
          <a:solidFill>
            <a:srgbClr val="006971">
              <a:lumMod val="75000"/>
              <a:alpha val="3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637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Data         Vectors, Matrices, Tensors   </a:t>
            </a:r>
            <a:endParaRPr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4CA5F1F-229D-B77B-AE8F-A77CC3A8D509}"/>
              </a:ext>
            </a:extLst>
          </p:cNvPr>
          <p:cNvCxnSpPr/>
          <p:nvPr/>
        </p:nvCxnSpPr>
        <p:spPr>
          <a:xfrm>
            <a:off x="2211859" y="1050324"/>
            <a:ext cx="9020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 descr="3D tensor for US Oil and Gas Production Time series Dataset J o u r n a...  | Download Scientific Diagram">
            <a:extLst>
              <a:ext uri="{FF2B5EF4-FFF2-40B4-BE49-F238E27FC236}">
                <a16:creationId xmlns:a16="http://schemas.microsoft.com/office/drawing/2014/main" id="{DB640B3A-7DE4-A123-8517-5607344891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3"/>
          <a:stretch/>
        </p:blipFill>
        <p:spPr bwMode="auto">
          <a:xfrm>
            <a:off x="7044124" y="2533135"/>
            <a:ext cx="4762190" cy="297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ands-On Advanced Deep Learning Time Series Forecasting with Tensors | by  Dave Cote, M.Sc. | Medium">
            <a:extLst>
              <a:ext uri="{FF2B5EF4-FFF2-40B4-BE49-F238E27FC236}">
                <a16:creationId xmlns:a16="http://schemas.microsoft.com/office/drawing/2014/main" id="{DECDA963-FF03-FDE3-E6DA-D38ACEA0B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846248"/>
            <a:ext cx="6205925" cy="407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8006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B15435AB-32C7-696B-E6F0-DBFEF81A5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0692ACD8-1E2E-F1D3-1A07-4A47572D02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Linear Dependence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DAAB5378-C20F-7C7D-5E1A-16B4201A38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latin typeface="-apple-system"/>
              </a:rPr>
              <a:t>The rank of a matrix is the number of columns that are independent</a:t>
            </a:r>
            <a:endParaRPr lang="en-US" b="0" i="0" dirty="0">
              <a:effectLst/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3B8ECD5-F7E8-A2A7-0A89-993C7C5BC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30513"/>
            <a:ext cx="4441857" cy="336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2C65FF-99B0-078D-906B-B5098444FB73}"/>
              </a:ext>
            </a:extLst>
          </p:cNvPr>
          <p:cNvSpPr/>
          <p:nvPr/>
        </p:nvSpPr>
        <p:spPr>
          <a:xfrm>
            <a:off x="2242381" y="3522096"/>
            <a:ext cx="634702" cy="2710279"/>
          </a:xfrm>
          <a:prstGeom prst="rect">
            <a:avLst/>
          </a:prstGeom>
          <a:solidFill>
            <a:srgbClr val="9F0927">
              <a:alpha val="3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0B80D732-5C77-DF3D-9757-494F9E5B0B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71" r="55238"/>
          <a:stretch/>
        </p:blipFill>
        <p:spPr bwMode="auto">
          <a:xfrm>
            <a:off x="7147869" y="3028514"/>
            <a:ext cx="430306" cy="350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0ED389-61AD-F0A3-70EC-F9C68DFF9F23}"/>
              </a:ext>
            </a:extLst>
          </p:cNvPr>
          <p:cNvSpPr txBox="1"/>
          <p:nvPr/>
        </p:nvSpPr>
        <p:spPr>
          <a:xfrm>
            <a:off x="6170878" y="4489637"/>
            <a:ext cx="1504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3600" kern="1200" dirty="0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rPr>
              <a:t>2 X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CD839E-571E-6FE3-999A-754ADF6E1348}"/>
              </a:ext>
            </a:extLst>
          </p:cNvPr>
          <p:cNvSpPr/>
          <p:nvPr/>
        </p:nvSpPr>
        <p:spPr>
          <a:xfrm>
            <a:off x="4198211" y="3522095"/>
            <a:ext cx="634702" cy="2710279"/>
          </a:xfrm>
          <a:prstGeom prst="rect">
            <a:avLst/>
          </a:prstGeom>
          <a:solidFill>
            <a:srgbClr val="006971">
              <a:lumMod val="75000"/>
              <a:alpha val="3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919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824646F5-42F3-FAC6-B6B0-EBBAE8BE8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797003EA-2B21-B710-5A13-3F5931A572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Linear Dependence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E35C03-0600-9DAB-B7A6-F59A2CC7F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495" y="1690688"/>
            <a:ext cx="7772400" cy="45170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455C92-B033-40C6-DF47-A2203A557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764" y="645602"/>
            <a:ext cx="713636" cy="76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552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359C7C89-3634-A956-3C4B-F97110426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EBB61D65-58D6-1CC9-3C64-F7A56B6531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Linear Dependence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F08228-14CD-5F8B-F8E0-DFD1750C5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7772400" cy="47694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9018D7-F305-7CCE-F41D-3376B2547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335" y="627247"/>
            <a:ext cx="801318" cy="80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60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3C1A2C6A-7FB9-FEA3-6265-FB5E80FB5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668E42A0-BE8A-9E50-38FB-81C01DC974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Matrix Inverse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Google Shape;251;p1">
                <a:extLst>
                  <a:ext uri="{FF2B5EF4-FFF2-40B4-BE49-F238E27FC236}">
                    <a16:creationId xmlns:a16="http://schemas.microsoft.com/office/drawing/2014/main" id="{A8E8B969-2BA8-3CDC-696E-BCF65E388A9F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>
                    <a:latin typeface="-apple-system"/>
                  </a:rPr>
                  <a:t>is a matrix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>
                    <a:latin typeface="-apple-system"/>
                  </a:rPr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>
                    <a:latin typeface="-apple-system"/>
                  </a:rPr>
                  <a:t>where I is the identity matrix.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>
                  <a:latin typeface="-apple-system"/>
                </a:endParaRP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>
                  <a:latin typeface="-apple-system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>
                  <a:latin typeface="-apple-system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>
                  <a:latin typeface="-apple-system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Google Shape;251;p1">
                <a:extLst>
                  <a:ext uri="{FF2B5EF4-FFF2-40B4-BE49-F238E27FC236}">
                    <a16:creationId xmlns:a16="http://schemas.microsoft.com/office/drawing/2014/main" id="{A8E8B969-2BA8-3CDC-696E-BCF65E388A9F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1031" t="-20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number and numbers in a row&#10;&#10;Description automatically generated with medium confidence">
            <a:extLst>
              <a:ext uri="{FF2B5EF4-FFF2-40B4-BE49-F238E27FC236}">
                <a16:creationId xmlns:a16="http://schemas.microsoft.com/office/drawing/2014/main" id="{1DD81507-FA73-B32A-0C46-CFCE32CB4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36" y="2648283"/>
            <a:ext cx="5298443" cy="13943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D60BC-5F3B-5318-4520-3452136F43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536" y="4401254"/>
            <a:ext cx="5360843" cy="152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9816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CB5A93D-D01D-5D24-77AB-DC6F34DBE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06ADD343-03A9-62F8-2642-B33227884C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Matrix Inverse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DD1CDF-38A5-4613-4A0F-B018F1351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326" y="1353804"/>
            <a:ext cx="6851270" cy="49395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DE68DF-A3CB-D861-0DE0-3CFDBA35C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3817" y="645601"/>
            <a:ext cx="713636" cy="76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27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B39A4556-B63A-1DAE-6E5A-C2915489B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74D499C5-8F34-63F4-65BA-15B52982A1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Matrix Inverse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5EB317-A1AF-969E-7DC3-643B64F2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26033"/>
            <a:ext cx="7054516" cy="50668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05B188-44F5-ECBA-5698-E803DD76C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1966" y="559088"/>
            <a:ext cx="801318" cy="80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377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B9F3A17A-AC80-97CB-7FD6-FCFA36D61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EC3F8C51-BC13-7F88-44B3-DB95E7A303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Sparse vs Dense Matrices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57B9C819-8BED-4B77-3AA0-3ECC36DC9E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latin typeface="-apple-system"/>
              </a:rPr>
              <a:t>a sparse matrix is a matrix in which most of the elements are zero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265373-5A6A-932E-961D-FB42546B6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56870"/>
            <a:ext cx="7343274" cy="413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396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C5B96010-1171-7AF0-EF72-59A0DCE38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7F109F32-33EA-6149-F9D3-0BA437DB04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Sparse vs Dense Matrices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B246DE-B922-F36C-4E93-5FEF6D0AC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99348"/>
            <a:ext cx="77724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043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4BB6B55E-AF6C-42D4-57CA-7F09EDE6C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8186D3CE-3FC3-C587-84AE-7251B7356D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Sparse vs Dense Matrices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D8E8AA-135F-E2FF-396C-46BD0A7EE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7772400" cy="407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439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>
          <a:extLst>
            <a:ext uri="{FF2B5EF4-FFF2-40B4-BE49-F238E27FC236}">
              <a16:creationId xmlns:a16="http://schemas.microsoft.com/office/drawing/2014/main" id="{6CFE93E0-B3C2-0BFA-AB5E-890093333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>
            <a:extLst>
              <a:ext uri="{FF2B5EF4-FFF2-40B4-BE49-F238E27FC236}">
                <a16:creationId xmlns:a16="http://schemas.microsoft.com/office/drawing/2014/main" id="{2B1CF9C8-25B9-C6EF-7CA7-029646AF395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6355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NumPy vs </a:t>
            </a:r>
            <a:r>
              <a:rPr lang="en-US" dirty="0" err="1"/>
              <a:t>Tensorflow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9A1AF635-8916-04A4-1082-00E8A2406C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1" i="0" dirty="0">
                <a:effectLst/>
                <a:latin typeface="-apple-system"/>
              </a:rPr>
              <a:t>NumPy</a:t>
            </a:r>
            <a:r>
              <a:rPr lang="en-US" b="0" i="0" dirty="0">
                <a:effectLst/>
                <a:latin typeface="-apple-system"/>
              </a:rPr>
              <a:t> provides support for large multidimensional arrays (vectors), matrices and tensors.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1" i="0" dirty="0" err="1">
                <a:effectLst/>
                <a:latin typeface="-apple-system"/>
              </a:rPr>
              <a:t>Tensorflow</a:t>
            </a:r>
            <a:r>
              <a:rPr lang="en-US" b="0" i="0" dirty="0">
                <a:effectLst/>
                <a:latin typeface="-apple-system"/>
              </a:rPr>
              <a:t> also provides support for large multidimensional arrays (vectors), matrices and tensors. Has the ability to deploy numerical manipulations to run on CPUs, GPUs.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99C62A-584D-1788-B07B-F414AEFB4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48" y="2646023"/>
            <a:ext cx="1422400" cy="14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94C20E-0DC1-2585-D57B-969209C14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772" y="5415763"/>
            <a:ext cx="1226823" cy="122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628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C05D26FF-08A5-378F-6E86-05F28A0F6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F2EA47B0-3805-FE0E-F651-2B07FCD797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Tensors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826FF895-F994-DEF1-DDFA-A88C2DFD20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latin typeface="-apple-system"/>
              </a:rPr>
              <a:t>A Tensor is a generalization of Vectors and Matrices to higher dimensions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b="0" i="0" dirty="0">
              <a:effectLst/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BA4422E-64DB-1F9C-66FC-5694E3BEA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68" y="2755648"/>
            <a:ext cx="5277853" cy="348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2386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F89F6019-E1CB-8347-D2DA-5B916D913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C7955400-832B-7B68-5FAB-C2AE66AA07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Tensors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B32A5A-8D4D-D058-F12D-78E150006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817" y="645601"/>
            <a:ext cx="713636" cy="7646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1EB4EA-D277-309D-E6ED-7B5F2276F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410" y="1583868"/>
            <a:ext cx="7222582" cy="490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139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5044D03D-2B65-68A6-24BA-C144CB8B0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65036441-F126-C7D6-2C97-B706F7399C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Tensors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441DC2-8EE5-A8EE-4382-6BD32DBC1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410" y="1881699"/>
            <a:ext cx="7759700" cy="4330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052235-C07A-AFDB-5AB6-910E1DA9C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924" y="645601"/>
            <a:ext cx="801318" cy="80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5565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>
          <a:extLst>
            <a:ext uri="{FF2B5EF4-FFF2-40B4-BE49-F238E27FC236}">
              <a16:creationId xmlns:a16="http://schemas.microsoft.com/office/drawing/2014/main" id="{03936081-C82E-BE93-4B4E-1D7CADE85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>
            <a:extLst>
              <a:ext uri="{FF2B5EF4-FFF2-40B4-BE49-F238E27FC236}">
                <a16:creationId xmlns:a16="http://schemas.microsoft.com/office/drawing/2014/main" id="{530E4C00-6FB9-02E5-F667-E6F223D0494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4445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Linear Algebra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9A1AF635-8916-04A4-1082-00E8A2406C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-apple-system"/>
              </a:rPr>
              <a:t>study of vectors / multidimensional arrays and certain algebra rules to manipulate them.</a:t>
            </a: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A2B155E-76A1-5FB1-3BEB-7094B0328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254" y="3063623"/>
            <a:ext cx="9132353" cy="318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678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Vectors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9A1AF635-8916-04A4-1082-00E8A2406C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-apple-system"/>
              </a:rPr>
              <a:t>A vector is an object that has both a magnitude and a direction. In mathematics and physics, vector is a term that refers to some quantities that cannot be expressed by a single number (a scalar).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843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Vectors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9A1AF635-8916-04A4-1082-00E8A2406C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-apple-system"/>
              </a:rPr>
              <a:t>A vector is an object that has both a magnitude and a direction. In mathematics and physics, vector is a term that refers to some quantities that cannot be expressed by a single number (a scalar).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A68F5C-B194-B52B-A1EB-B1354C720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753" y="644806"/>
            <a:ext cx="713636" cy="76461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345F18E7-7135-A49B-C0F3-9893B1901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292" y="4102322"/>
            <a:ext cx="1317513" cy="173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DAB5EF-9373-F97B-394B-3FB442092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034" y="3571903"/>
            <a:ext cx="7772400" cy="246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849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C41230"/>
      </a:dk1>
      <a:lt1>
        <a:srgbClr val="FAF9F7"/>
      </a:lt1>
      <a:dk2>
        <a:srgbClr val="C41230"/>
      </a:dk2>
      <a:lt2>
        <a:srgbClr val="FAF9F7"/>
      </a:lt2>
      <a:accent1>
        <a:srgbClr val="ECEDE2"/>
      </a:accent1>
      <a:accent2>
        <a:srgbClr val="941728"/>
      </a:accent2>
      <a:accent3>
        <a:srgbClr val="007B89"/>
      </a:accent3>
      <a:accent4>
        <a:srgbClr val="000000"/>
      </a:accent4>
      <a:accent5>
        <a:srgbClr val="262626"/>
      </a:accent5>
      <a:accent6>
        <a:srgbClr val="FFFFFF"/>
      </a:accent6>
      <a:hlink>
        <a:srgbClr val="007B89"/>
      </a:hlink>
      <a:folHlink>
        <a:srgbClr val="9417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31640</TotalTime>
  <Words>1416</Words>
  <Application>Microsoft Macintosh PowerPoint</Application>
  <PresentationFormat>Widescreen</PresentationFormat>
  <Paragraphs>359</Paragraphs>
  <Slides>63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2" baseType="lpstr">
      <vt:lpstr>Roboto Slab</vt:lpstr>
      <vt:lpstr>Lato Light</vt:lpstr>
      <vt:lpstr>Calibri</vt:lpstr>
      <vt:lpstr>Cambria Math</vt:lpstr>
      <vt:lpstr>-apple-system</vt:lpstr>
      <vt:lpstr>Wingdings</vt:lpstr>
      <vt:lpstr>Arial</vt:lpstr>
      <vt:lpstr>Lato</vt:lpstr>
      <vt:lpstr>Office Theme</vt:lpstr>
      <vt:lpstr>Module 0</vt:lpstr>
      <vt:lpstr>Matrices / Tensors</vt:lpstr>
      <vt:lpstr>Data         Vectors, Matrices, Tensors   </vt:lpstr>
      <vt:lpstr>Data         Vectors, Matrices, Tensors   </vt:lpstr>
      <vt:lpstr>Data         Vectors, Matrices, Tensors   </vt:lpstr>
      <vt:lpstr>NumPy vs Tensorflow</vt:lpstr>
      <vt:lpstr>Linear Algebra</vt:lpstr>
      <vt:lpstr>Vectors</vt:lpstr>
      <vt:lpstr>Vectors</vt:lpstr>
      <vt:lpstr>Vectors</vt:lpstr>
      <vt:lpstr>Vectors</vt:lpstr>
      <vt:lpstr>Vectors</vt:lpstr>
      <vt:lpstr>Vectors</vt:lpstr>
      <vt:lpstr>Vectors</vt:lpstr>
      <vt:lpstr>The Dot Product</vt:lpstr>
      <vt:lpstr>The Dot Product</vt:lpstr>
      <vt:lpstr>How Are Vectors used in ML?</vt:lpstr>
      <vt:lpstr>How Are Vectors used in ML?</vt:lpstr>
      <vt:lpstr>How Are Vectors used in ML?</vt:lpstr>
      <vt:lpstr>Example</vt:lpstr>
      <vt:lpstr>Vector Norms</vt:lpstr>
      <vt:lpstr>Vector Norms</vt:lpstr>
      <vt:lpstr>Vector Norms</vt:lpstr>
      <vt:lpstr>L2 Norm</vt:lpstr>
      <vt:lpstr>L2 Norm</vt:lpstr>
      <vt:lpstr>L2 Norm</vt:lpstr>
      <vt:lpstr>L1 Norm</vt:lpstr>
      <vt:lpstr>L1 Norm</vt:lpstr>
      <vt:lpstr>L1 Norm</vt:lpstr>
      <vt:lpstr>Python</vt:lpstr>
      <vt:lpstr>Matrices</vt:lpstr>
      <vt:lpstr>Matrices</vt:lpstr>
      <vt:lpstr>Matrices</vt:lpstr>
      <vt:lpstr>Matrix Addition / Subtraction</vt:lpstr>
      <vt:lpstr>Matrix Addition / Subtraction</vt:lpstr>
      <vt:lpstr>Matrix Addition / Subtraction</vt:lpstr>
      <vt:lpstr>Matrix Multiplication</vt:lpstr>
      <vt:lpstr>Matrix Multiplication</vt:lpstr>
      <vt:lpstr>Matrix Multiplication</vt:lpstr>
      <vt:lpstr>Matrix Multiplication</vt:lpstr>
      <vt:lpstr>Matrix Multiplication</vt:lpstr>
      <vt:lpstr>Matrix Transpose</vt:lpstr>
      <vt:lpstr>Matrix Transpose</vt:lpstr>
      <vt:lpstr>Matrix Transpose</vt:lpstr>
      <vt:lpstr>Identity Matrix</vt:lpstr>
      <vt:lpstr>Identity Matrix</vt:lpstr>
      <vt:lpstr>Identity Matrix</vt:lpstr>
      <vt:lpstr>Linear Dependence</vt:lpstr>
      <vt:lpstr>Linear Dependence</vt:lpstr>
      <vt:lpstr>Linear Dependence</vt:lpstr>
      <vt:lpstr>Linear Dependence</vt:lpstr>
      <vt:lpstr>Linear Dependence</vt:lpstr>
      <vt:lpstr>Matrix Inverse</vt:lpstr>
      <vt:lpstr>Matrix Inverse</vt:lpstr>
      <vt:lpstr>Matrix Inverse</vt:lpstr>
      <vt:lpstr>Sparse vs Dense Matrices</vt:lpstr>
      <vt:lpstr>Sparse vs Dense Matrices</vt:lpstr>
      <vt:lpstr>Sparse vs Dense Matrices</vt:lpstr>
      <vt:lpstr>Python</vt:lpstr>
      <vt:lpstr>Tensors</vt:lpstr>
      <vt:lpstr>Tensors</vt:lpstr>
      <vt:lpstr>Tensors</vt:lpstr>
      <vt:lpstr>Python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</dc:title>
  <dc:creator>Orians, A.J.</dc:creator>
  <cp:lastModifiedBy>Martinez, Waldyn Gerardo Dr.</cp:lastModifiedBy>
  <cp:revision>139</cp:revision>
  <dcterms:modified xsi:type="dcterms:W3CDTF">2024-01-27T23:10:52Z</dcterms:modified>
</cp:coreProperties>
</file>